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7" r:id="rId5"/>
    <p:sldId id="260" r:id="rId6"/>
    <p:sldId id="261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eyle Osewe" initials="BO" lastIdx="1" clrIdx="0">
    <p:extLst>
      <p:ext uri="{19B8F6BF-5375-455C-9EA6-DF929625EA0E}">
        <p15:presenceInfo xmlns:p15="http://schemas.microsoft.com/office/powerpoint/2012/main" userId="Bieyle Osew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26" autoAdjust="0"/>
    <p:restoredTop sz="94660"/>
  </p:normalViewPr>
  <p:slideViewPr>
    <p:cSldViewPr snapToGrid="0">
      <p:cViewPr varScale="1">
        <p:scale>
          <a:sx n="133" d="100"/>
          <a:sy n="133" d="100"/>
        </p:scale>
        <p:origin x="22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487E4B-6A49-491E-B5F3-D0A6E7A51E42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70F15F82-9BAB-4200-BDD6-1BFF0F236474}">
      <dgm:prSet custT="1"/>
      <dgm:spPr/>
      <dgm:t>
        <a:bodyPr/>
        <a:lstStyle/>
        <a:p>
          <a:pPr>
            <a:defRPr cap="all"/>
          </a:pP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Both Japan and China receives many visitors for similar reasons such as food and culture but there are several differences too.</a:t>
          </a:r>
        </a:p>
        <a:p>
          <a:pPr>
            <a:defRPr cap="all"/>
          </a:pPr>
          <a:endParaRPr lang="en-US" sz="1800" dirty="0"/>
        </a:p>
      </dgm:t>
    </dgm:pt>
    <dgm:pt modelId="{BC72522E-AA0A-42D9-9422-730B205F95B2}" type="parTrans" cxnId="{964C74EF-FA90-4473-AEAA-FFFD05ECCF52}">
      <dgm:prSet/>
      <dgm:spPr/>
      <dgm:t>
        <a:bodyPr/>
        <a:lstStyle/>
        <a:p>
          <a:endParaRPr lang="en-US"/>
        </a:p>
      </dgm:t>
    </dgm:pt>
    <dgm:pt modelId="{9CC08342-27A1-4A5D-B09C-DAA192CE5E7A}" type="sibTrans" cxnId="{964C74EF-FA90-4473-AEAA-FFFD05ECCF52}">
      <dgm:prSet/>
      <dgm:spPr/>
      <dgm:t>
        <a:bodyPr/>
        <a:lstStyle/>
        <a:p>
          <a:endParaRPr lang="en-US"/>
        </a:p>
      </dgm:t>
    </dgm:pt>
    <dgm:pt modelId="{5CB298D0-33DC-4C7C-97E0-DEA796C571B1}">
      <dgm:prSet custT="1"/>
      <dgm:spPr/>
      <dgm:t>
        <a:bodyPr/>
        <a:lstStyle/>
        <a:p>
          <a:pPr>
            <a:defRPr cap="all"/>
          </a:pP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Japan has long history and honorary culture combined with modern technologies.</a:t>
          </a:r>
        </a:p>
        <a:p>
          <a:pPr>
            <a:defRPr cap="all"/>
          </a:pPr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same case it applies to the education system offered in the two countries they are different in that;</a:t>
          </a:r>
        </a:p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In Japan, one is allowed to decide a university of his choice, but in China, the case is different; a student is allowed to choose several universities hence not free to make a choice</a:t>
          </a:r>
          <a:r>
            <a:rPr lang="en-US" sz="1200" dirty="0"/>
            <a:t>. </a:t>
          </a:r>
        </a:p>
      </dgm:t>
    </dgm:pt>
    <dgm:pt modelId="{8C965CAB-5C95-4CCF-9C76-5C84A77D79F8}" type="parTrans" cxnId="{FD124057-062E-4826-A776-9B7E334C8E9A}">
      <dgm:prSet/>
      <dgm:spPr/>
      <dgm:t>
        <a:bodyPr/>
        <a:lstStyle/>
        <a:p>
          <a:endParaRPr lang="en-US"/>
        </a:p>
      </dgm:t>
    </dgm:pt>
    <dgm:pt modelId="{EAF148D8-DEDA-4980-863F-5BBD11C7A3AD}" type="sibTrans" cxnId="{FD124057-062E-4826-A776-9B7E334C8E9A}">
      <dgm:prSet/>
      <dgm:spPr/>
      <dgm:t>
        <a:bodyPr/>
        <a:lstStyle/>
        <a:p>
          <a:endParaRPr lang="en-US"/>
        </a:p>
      </dgm:t>
    </dgm:pt>
    <dgm:pt modelId="{32D4BA56-0732-413F-86B9-DAB16B6FA5CD}" type="pres">
      <dgm:prSet presAssocID="{43487E4B-6A49-491E-B5F3-D0A6E7A51E42}" presName="root" presStyleCnt="0">
        <dgm:presLayoutVars>
          <dgm:dir/>
          <dgm:resizeHandles val="exact"/>
        </dgm:presLayoutVars>
      </dgm:prSet>
      <dgm:spPr/>
    </dgm:pt>
    <dgm:pt modelId="{0E9CD786-43BD-407E-A548-CFB67650C54D}" type="pres">
      <dgm:prSet presAssocID="{70F15F82-9BAB-4200-BDD6-1BFF0F236474}" presName="compNode" presStyleCnt="0"/>
      <dgm:spPr/>
    </dgm:pt>
    <dgm:pt modelId="{D14809D7-6CFB-4862-86D8-389D93FD6382}" type="pres">
      <dgm:prSet presAssocID="{70F15F82-9BAB-4200-BDD6-1BFF0F236474}" presName="iconBgRect" presStyleLbl="bgShp" presStyleIdx="0" presStyleCnt="2" custScaleX="78828" custScaleY="73610"/>
      <dgm:spPr>
        <a:prstGeom prst="round2DiagRect">
          <a:avLst>
            <a:gd name="adj1" fmla="val 29727"/>
            <a:gd name="adj2" fmla="val 0"/>
          </a:avLst>
        </a:prstGeom>
      </dgm:spPr>
    </dgm:pt>
    <dgm:pt modelId="{D20E5792-9650-444C-8D22-EE97FB2C57B4}" type="pres">
      <dgm:prSet presAssocID="{70F15F82-9BAB-4200-BDD6-1BFF0F236474}" presName="iconRect" presStyleLbl="node1" presStyleIdx="0" presStyleCnt="2" custScaleY="9020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apanese Dolls"/>
        </a:ext>
      </dgm:extLst>
    </dgm:pt>
    <dgm:pt modelId="{BD557EFE-D739-4262-9317-C428CD2E354C}" type="pres">
      <dgm:prSet presAssocID="{70F15F82-9BAB-4200-BDD6-1BFF0F236474}" presName="spaceRect" presStyleCnt="0"/>
      <dgm:spPr/>
    </dgm:pt>
    <dgm:pt modelId="{28743EC3-F06F-4163-9D25-8757206DE1EF}" type="pres">
      <dgm:prSet presAssocID="{70F15F82-9BAB-4200-BDD6-1BFF0F236474}" presName="textRect" presStyleLbl="revTx" presStyleIdx="0" presStyleCnt="2" custScaleX="86661" custScaleY="98990" custLinFactNeighborX="19051" custLinFactNeighborY="-19547">
        <dgm:presLayoutVars>
          <dgm:chMax val="1"/>
          <dgm:chPref val="1"/>
        </dgm:presLayoutVars>
      </dgm:prSet>
      <dgm:spPr/>
    </dgm:pt>
    <dgm:pt modelId="{123D5B13-7575-4E7E-8980-519C079F2D33}" type="pres">
      <dgm:prSet presAssocID="{9CC08342-27A1-4A5D-B09C-DAA192CE5E7A}" presName="sibTrans" presStyleCnt="0"/>
      <dgm:spPr/>
    </dgm:pt>
    <dgm:pt modelId="{1CEF3592-A861-4AC9-B39A-A287CC1093CF}" type="pres">
      <dgm:prSet presAssocID="{5CB298D0-33DC-4C7C-97E0-DEA796C571B1}" presName="compNode" presStyleCnt="0"/>
      <dgm:spPr/>
    </dgm:pt>
    <dgm:pt modelId="{DB42445E-DAD6-41D9-9B24-45D630B0FED4}" type="pres">
      <dgm:prSet presAssocID="{5CB298D0-33DC-4C7C-97E0-DEA796C571B1}" presName="iconBgRect" presStyleLbl="bgShp" presStyleIdx="1" presStyleCnt="2" custScaleX="84092" custScaleY="64423"/>
      <dgm:spPr>
        <a:prstGeom prst="round2DiagRect">
          <a:avLst>
            <a:gd name="adj1" fmla="val 29727"/>
            <a:gd name="adj2" fmla="val 0"/>
          </a:avLst>
        </a:prstGeom>
      </dgm:spPr>
    </dgm:pt>
    <dgm:pt modelId="{32A4BD33-D1C7-4653-A07F-5C5558EDA505}" type="pres">
      <dgm:prSet presAssocID="{5CB298D0-33DC-4C7C-97E0-DEA796C571B1}" presName="iconRect" presStyleLbl="node1" presStyleIdx="1" presStyleCnt="2" custScaleY="68607" custLinFactNeighborX="0" custLinFactNeighborY="99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imono"/>
        </a:ext>
      </dgm:extLst>
    </dgm:pt>
    <dgm:pt modelId="{106B3BB0-9404-49DA-AED8-061FA8BB69DC}" type="pres">
      <dgm:prSet presAssocID="{5CB298D0-33DC-4C7C-97E0-DEA796C571B1}" presName="spaceRect" presStyleCnt="0"/>
      <dgm:spPr/>
    </dgm:pt>
    <dgm:pt modelId="{7D77B68B-EA2C-4F69-9171-4761E5132DF7}" type="pres">
      <dgm:prSet presAssocID="{5CB298D0-33DC-4C7C-97E0-DEA796C571B1}" presName="textRect" presStyleLbl="revTx" presStyleIdx="1" presStyleCnt="2" custScaleX="157817" custScaleY="278834">
        <dgm:presLayoutVars>
          <dgm:chMax val="1"/>
          <dgm:chPref val="1"/>
        </dgm:presLayoutVars>
      </dgm:prSet>
      <dgm:spPr/>
    </dgm:pt>
  </dgm:ptLst>
  <dgm:cxnLst>
    <dgm:cxn modelId="{B21B010E-D777-4A5B-BDD0-AAC87A397D04}" type="presOf" srcId="{43487E4B-6A49-491E-B5F3-D0A6E7A51E42}" destId="{32D4BA56-0732-413F-86B9-DAB16B6FA5CD}" srcOrd="0" destOrd="0" presId="urn:microsoft.com/office/officeart/2018/5/layout/IconLeafLabelList"/>
    <dgm:cxn modelId="{2D51F13B-2D47-4944-910E-4D088CDA0843}" type="presOf" srcId="{70F15F82-9BAB-4200-BDD6-1BFF0F236474}" destId="{28743EC3-F06F-4163-9D25-8757206DE1EF}" srcOrd="0" destOrd="0" presId="urn:microsoft.com/office/officeart/2018/5/layout/IconLeafLabelList"/>
    <dgm:cxn modelId="{FD124057-062E-4826-A776-9B7E334C8E9A}" srcId="{43487E4B-6A49-491E-B5F3-D0A6E7A51E42}" destId="{5CB298D0-33DC-4C7C-97E0-DEA796C571B1}" srcOrd="1" destOrd="0" parTransId="{8C965CAB-5C95-4CCF-9C76-5C84A77D79F8}" sibTransId="{EAF148D8-DEDA-4980-863F-5BBD11C7A3AD}"/>
    <dgm:cxn modelId="{EA0467A6-BBF9-4158-9680-7F7DBB74473B}" type="presOf" srcId="{5CB298D0-33DC-4C7C-97E0-DEA796C571B1}" destId="{7D77B68B-EA2C-4F69-9171-4761E5132DF7}" srcOrd="0" destOrd="0" presId="urn:microsoft.com/office/officeart/2018/5/layout/IconLeafLabelList"/>
    <dgm:cxn modelId="{964C74EF-FA90-4473-AEAA-FFFD05ECCF52}" srcId="{43487E4B-6A49-491E-B5F3-D0A6E7A51E42}" destId="{70F15F82-9BAB-4200-BDD6-1BFF0F236474}" srcOrd="0" destOrd="0" parTransId="{BC72522E-AA0A-42D9-9422-730B205F95B2}" sibTransId="{9CC08342-27A1-4A5D-B09C-DAA192CE5E7A}"/>
    <dgm:cxn modelId="{52485151-A449-4A2F-91D8-FEF9713015CF}" type="presParOf" srcId="{32D4BA56-0732-413F-86B9-DAB16B6FA5CD}" destId="{0E9CD786-43BD-407E-A548-CFB67650C54D}" srcOrd="0" destOrd="0" presId="urn:microsoft.com/office/officeart/2018/5/layout/IconLeafLabelList"/>
    <dgm:cxn modelId="{7BB2B8D5-449B-4150-A820-7AE861D11475}" type="presParOf" srcId="{0E9CD786-43BD-407E-A548-CFB67650C54D}" destId="{D14809D7-6CFB-4862-86D8-389D93FD6382}" srcOrd="0" destOrd="0" presId="urn:microsoft.com/office/officeart/2018/5/layout/IconLeafLabelList"/>
    <dgm:cxn modelId="{B7F13A54-9121-4D92-A174-3A3223D7FB5A}" type="presParOf" srcId="{0E9CD786-43BD-407E-A548-CFB67650C54D}" destId="{D20E5792-9650-444C-8D22-EE97FB2C57B4}" srcOrd="1" destOrd="0" presId="urn:microsoft.com/office/officeart/2018/5/layout/IconLeafLabelList"/>
    <dgm:cxn modelId="{F330ECEE-F397-4566-B4D7-1748CCFF9FA5}" type="presParOf" srcId="{0E9CD786-43BD-407E-A548-CFB67650C54D}" destId="{BD557EFE-D739-4262-9317-C428CD2E354C}" srcOrd="2" destOrd="0" presId="urn:microsoft.com/office/officeart/2018/5/layout/IconLeafLabelList"/>
    <dgm:cxn modelId="{8E878483-0925-405E-8417-7866C0D87840}" type="presParOf" srcId="{0E9CD786-43BD-407E-A548-CFB67650C54D}" destId="{28743EC3-F06F-4163-9D25-8757206DE1EF}" srcOrd="3" destOrd="0" presId="urn:microsoft.com/office/officeart/2018/5/layout/IconLeafLabelList"/>
    <dgm:cxn modelId="{E995BF66-AC2F-4475-9598-3E3607714C2B}" type="presParOf" srcId="{32D4BA56-0732-413F-86B9-DAB16B6FA5CD}" destId="{123D5B13-7575-4E7E-8980-519C079F2D33}" srcOrd="1" destOrd="0" presId="urn:microsoft.com/office/officeart/2018/5/layout/IconLeafLabelList"/>
    <dgm:cxn modelId="{A72A472F-990E-4BB9-84BD-5B75C72502D9}" type="presParOf" srcId="{32D4BA56-0732-413F-86B9-DAB16B6FA5CD}" destId="{1CEF3592-A861-4AC9-B39A-A287CC1093CF}" srcOrd="2" destOrd="0" presId="urn:microsoft.com/office/officeart/2018/5/layout/IconLeafLabelList"/>
    <dgm:cxn modelId="{03BE9E33-4F24-4183-B179-47D5CF27D14D}" type="presParOf" srcId="{1CEF3592-A861-4AC9-B39A-A287CC1093CF}" destId="{DB42445E-DAD6-41D9-9B24-45D630B0FED4}" srcOrd="0" destOrd="0" presId="urn:microsoft.com/office/officeart/2018/5/layout/IconLeafLabelList"/>
    <dgm:cxn modelId="{B5D50785-847E-4D84-8ED7-1728F971814C}" type="presParOf" srcId="{1CEF3592-A861-4AC9-B39A-A287CC1093CF}" destId="{32A4BD33-D1C7-4653-A07F-5C5558EDA505}" srcOrd="1" destOrd="0" presId="urn:microsoft.com/office/officeart/2018/5/layout/IconLeafLabelList"/>
    <dgm:cxn modelId="{95114837-2D39-4875-B8A7-41914527B12A}" type="presParOf" srcId="{1CEF3592-A861-4AC9-B39A-A287CC1093CF}" destId="{106B3BB0-9404-49DA-AED8-061FA8BB69DC}" srcOrd="2" destOrd="0" presId="urn:microsoft.com/office/officeart/2018/5/layout/IconLeafLabelList"/>
    <dgm:cxn modelId="{9CFB79E3-DDA8-466D-9909-F3EA8133DB71}" type="presParOf" srcId="{1CEF3592-A861-4AC9-B39A-A287CC1093CF}" destId="{7D77B68B-EA2C-4F69-9171-4761E5132DF7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4809D7-6CFB-4862-86D8-389D93FD6382}">
      <dsp:nvSpPr>
        <dsp:cNvPr id="0" name=""/>
        <dsp:cNvSpPr/>
      </dsp:nvSpPr>
      <dsp:spPr>
        <a:xfrm>
          <a:off x="1708381" y="986572"/>
          <a:ext cx="1343240" cy="117129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0E5792-9650-444C-8D22-EE97FB2C57B4}">
      <dsp:nvSpPr>
        <dsp:cNvPr id="0" name=""/>
        <dsp:cNvSpPr/>
      </dsp:nvSpPr>
      <dsp:spPr>
        <a:xfrm>
          <a:off x="1759845" y="1067625"/>
          <a:ext cx="1240312" cy="100919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743EC3-F06F-4163-9D25-8757206DE1EF}">
      <dsp:nvSpPr>
        <dsp:cNvPr id="0" name=""/>
        <dsp:cNvSpPr/>
      </dsp:nvSpPr>
      <dsp:spPr>
        <a:xfrm>
          <a:off x="1398016" y="2864966"/>
          <a:ext cx="2661401" cy="9158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Both Japan and China receives many visitors for similar reasons such as food and culture but there are several differences too.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endParaRPr lang="en-US" sz="1800" kern="1200" dirty="0"/>
        </a:p>
      </dsp:txBody>
      <dsp:txXfrm>
        <a:off x="1398016" y="2864966"/>
        <a:ext cx="2661401" cy="915849"/>
      </dsp:txXfrm>
    </dsp:sp>
    <dsp:sp modelId="{DB42445E-DAD6-41D9-9B24-45D630B0FED4}">
      <dsp:nvSpPr>
        <dsp:cNvPr id="0" name=""/>
        <dsp:cNvSpPr/>
      </dsp:nvSpPr>
      <dsp:spPr>
        <a:xfrm>
          <a:off x="6804038" y="688776"/>
          <a:ext cx="1528629" cy="89717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A4BD33-D1C7-4653-A07F-5C5558EDA505}">
      <dsp:nvSpPr>
        <dsp:cNvPr id="0" name=""/>
        <dsp:cNvSpPr/>
      </dsp:nvSpPr>
      <dsp:spPr>
        <a:xfrm>
          <a:off x="6948196" y="853908"/>
          <a:ext cx="1240312" cy="58380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77B68B-EA2C-4F69-9171-4761E5132DF7}">
      <dsp:nvSpPr>
        <dsp:cNvPr id="0" name=""/>
        <dsp:cNvSpPr/>
      </dsp:nvSpPr>
      <dsp:spPr>
        <a:xfrm>
          <a:off x="4772033" y="1679704"/>
          <a:ext cx="5592639" cy="25797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Japan has long history and honorary culture combined with modern technologies.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same case it applies to the education system offered in the two countries they are different in that;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 Japan, one is allowed to decide a university of his choice, but in China, the case is different; a student is allowed to choose several universities hence not free to make a choice</a:t>
          </a:r>
          <a:r>
            <a:rPr lang="en-US" sz="1200" kern="1200" dirty="0"/>
            <a:t>. </a:t>
          </a:r>
        </a:p>
      </dsp:txBody>
      <dsp:txXfrm>
        <a:off x="4772033" y="1679704"/>
        <a:ext cx="5592639" cy="25797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1A8EC-687D-455A-A620-CD59D564E7D1}" type="datetimeFigureOut">
              <a:rPr lang="en-US" smtClean="0"/>
              <a:t>5/4/20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9C4A-B2EA-4924-B0A8-28931E8C7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25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1A8EC-687D-455A-A620-CD59D564E7D1}" type="datetimeFigureOut">
              <a:rPr lang="en-US" smtClean="0"/>
              <a:t>5/4/20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9C4A-B2EA-4924-B0A8-28931E8C7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326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1A8EC-687D-455A-A620-CD59D564E7D1}" type="datetimeFigureOut">
              <a:rPr lang="en-US" smtClean="0"/>
              <a:t>5/4/20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9C4A-B2EA-4924-B0A8-28931E8C7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457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1A8EC-687D-455A-A620-CD59D564E7D1}" type="datetimeFigureOut">
              <a:rPr lang="en-US" smtClean="0"/>
              <a:t>5/4/20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9C4A-B2EA-4924-B0A8-28931E8C7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893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1A8EC-687D-455A-A620-CD59D564E7D1}" type="datetimeFigureOut">
              <a:rPr lang="en-US" smtClean="0"/>
              <a:t>5/4/20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9C4A-B2EA-4924-B0A8-28931E8C7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627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1A8EC-687D-455A-A620-CD59D564E7D1}" type="datetimeFigureOut">
              <a:rPr lang="en-US" smtClean="0"/>
              <a:t>5/4/20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9C4A-B2EA-4924-B0A8-28931E8C7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694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1A8EC-687D-455A-A620-CD59D564E7D1}" type="datetimeFigureOut">
              <a:rPr lang="en-US" smtClean="0"/>
              <a:t>5/4/20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9C4A-B2EA-4924-B0A8-28931E8C7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00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1A8EC-687D-455A-A620-CD59D564E7D1}" type="datetimeFigureOut">
              <a:rPr lang="en-US" smtClean="0"/>
              <a:t>5/4/20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9C4A-B2EA-4924-B0A8-28931E8C7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493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1A8EC-687D-455A-A620-CD59D564E7D1}" type="datetimeFigureOut">
              <a:rPr lang="en-US" smtClean="0"/>
              <a:t>5/4/20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9C4A-B2EA-4924-B0A8-28931E8C7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02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1A8EC-687D-455A-A620-CD59D564E7D1}" type="datetimeFigureOut">
              <a:rPr lang="en-US" smtClean="0"/>
              <a:t>5/4/20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9C4A-B2EA-4924-B0A8-28931E8C7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785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1A8EC-687D-455A-A620-CD59D564E7D1}" type="datetimeFigureOut">
              <a:rPr lang="en-US" smtClean="0"/>
              <a:t>5/4/20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9C4A-B2EA-4924-B0A8-28931E8C7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02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1A8EC-687D-455A-A620-CD59D564E7D1}" type="datetimeFigureOut">
              <a:rPr lang="en-US" smtClean="0"/>
              <a:t>5/4/20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19C4A-B2EA-4924-B0A8-28931E8C7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9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E33438F-5E81-463E-98DF-2C0B9FC83D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B6698C3-AF7B-471D-BD31-DFA449F06D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0AE4D449-1B6D-4D45-8937-F7808FA79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3515F2C3-EB08-4CCD-9EAD-3BFD58AC4F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3D5EA0EE-14E9-4DE8-A792-A7A7274AA9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8">
              <a:extLst>
                <a:ext uri="{FF2B5EF4-FFF2-40B4-BE49-F238E27FC236}">
                  <a16:creationId xmlns:a16="http://schemas.microsoft.com/office/drawing/2014/main" id="{EC9CF95C-7F2C-4190-8CCA-CD755B7300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9">
              <a:extLst>
                <a:ext uri="{FF2B5EF4-FFF2-40B4-BE49-F238E27FC236}">
                  <a16:creationId xmlns:a16="http://schemas.microsoft.com/office/drawing/2014/main" id="{8209569D-FC59-4649-975E-8B89D64B1B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id="{3463EF27-01AC-4E44-B98C-6134394A17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1">
              <a:extLst>
                <a:ext uri="{FF2B5EF4-FFF2-40B4-BE49-F238E27FC236}">
                  <a16:creationId xmlns:a16="http://schemas.microsoft.com/office/drawing/2014/main" id="{4F55D42E-F754-4EDB-8EDD-6BDD5AE4AB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2">
              <a:extLst>
                <a:ext uri="{FF2B5EF4-FFF2-40B4-BE49-F238E27FC236}">
                  <a16:creationId xmlns:a16="http://schemas.microsoft.com/office/drawing/2014/main" id="{6D4188DC-73EF-44AE-9A87-DF7CB133C3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3">
              <a:extLst>
                <a:ext uri="{FF2B5EF4-FFF2-40B4-BE49-F238E27FC236}">
                  <a16:creationId xmlns:a16="http://schemas.microsoft.com/office/drawing/2014/main" id="{2EB7085E-37F8-4AC2-9459-F18D46D09C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4">
              <a:extLst>
                <a:ext uri="{FF2B5EF4-FFF2-40B4-BE49-F238E27FC236}">
                  <a16:creationId xmlns:a16="http://schemas.microsoft.com/office/drawing/2014/main" id="{B014B03A-8E5D-4556-A848-FDD59E6954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15">
              <a:extLst>
                <a:ext uri="{FF2B5EF4-FFF2-40B4-BE49-F238E27FC236}">
                  <a16:creationId xmlns:a16="http://schemas.microsoft.com/office/drawing/2014/main" id="{4273F73C-B21F-4C6E-9028-E053FC50B0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16">
              <a:extLst>
                <a:ext uri="{FF2B5EF4-FFF2-40B4-BE49-F238E27FC236}">
                  <a16:creationId xmlns:a16="http://schemas.microsoft.com/office/drawing/2014/main" id="{33385EED-736B-4F0E-B755-C50CDD004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17">
              <a:extLst>
                <a:ext uri="{FF2B5EF4-FFF2-40B4-BE49-F238E27FC236}">
                  <a16:creationId xmlns:a16="http://schemas.microsoft.com/office/drawing/2014/main" id="{20C84D58-AEF3-427B-AB32-79258A15E9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18">
              <a:extLst>
                <a:ext uri="{FF2B5EF4-FFF2-40B4-BE49-F238E27FC236}">
                  <a16:creationId xmlns:a16="http://schemas.microsoft.com/office/drawing/2014/main" id="{8349E609-0C92-4F91-89B1-5C94C9251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19">
              <a:extLst>
                <a:ext uri="{FF2B5EF4-FFF2-40B4-BE49-F238E27FC236}">
                  <a16:creationId xmlns:a16="http://schemas.microsoft.com/office/drawing/2014/main" id="{9F4BEC74-0C2A-4036-83A0-E11E5A0E66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20">
              <a:extLst>
                <a:ext uri="{FF2B5EF4-FFF2-40B4-BE49-F238E27FC236}">
                  <a16:creationId xmlns:a16="http://schemas.microsoft.com/office/drawing/2014/main" id="{66BDD5B6-43ED-40BD-B824-3E5599254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21">
              <a:extLst>
                <a:ext uri="{FF2B5EF4-FFF2-40B4-BE49-F238E27FC236}">
                  <a16:creationId xmlns:a16="http://schemas.microsoft.com/office/drawing/2014/main" id="{4BEE8984-3002-430C-BAA3-07B5A9E44D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22">
              <a:extLst>
                <a:ext uri="{FF2B5EF4-FFF2-40B4-BE49-F238E27FC236}">
                  <a16:creationId xmlns:a16="http://schemas.microsoft.com/office/drawing/2014/main" id="{ECDED835-8808-4547-B671-A4B1456931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23">
              <a:extLst>
                <a:ext uri="{FF2B5EF4-FFF2-40B4-BE49-F238E27FC236}">
                  <a16:creationId xmlns:a16="http://schemas.microsoft.com/office/drawing/2014/main" id="{6945339E-DF1D-402A-B895-C3D5A7B6A3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24">
              <a:extLst>
                <a:ext uri="{FF2B5EF4-FFF2-40B4-BE49-F238E27FC236}">
                  <a16:creationId xmlns:a16="http://schemas.microsoft.com/office/drawing/2014/main" id="{E9A8615A-6F1F-4407-AF1F-543B0F7937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25">
              <a:extLst>
                <a:ext uri="{FF2B5EF4-FFF2-40B4-BE49-F238E27FC236}">
                  <a16:creationId xmlns:a16="http://schemas.microsoft.com/office/drawing/2014/main" id="{0901BB97-6793-45AF-8544-6A1F1D4161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3F3FAF1D-1278-4A37-ABCF-337384CA2B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1683" y="1047102"/>
            <a:ext cx="4484074" cy="502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81E68E0-B98F-44E8-B1A7-A7631A3D70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9296" y="0"/>
            <a:ext cx="610106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" name="Picture 9" descr="A street light with a building in the background&#10;&#10;Description automatically generated">
            <a:extLst>
              <a:ext uri="{FF2B5EF4-FFF2-40B4-BE49-F238E27FC236}">
                <a16:creationId xmlns:a16="http://schemas.microsoft.com/office/drawing/2014/main" id="{1F70824E-10C0-4074-8D6A-21002B350B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259" y="242671"/>
            <a:ext cx="4778901" cy="635836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1FBB5BC-F232-4E17-B48A-FD6147D827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8272" y="1721302"/>
            <a:ext cx="2572349" cy="14289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48" name="Isosceles Triangle 22">
            <a:extLst>
              <a:ext uri="{FF2B5EF4-FFF2-40B4-BE49-F238E27FC236}">
                <a16:creationId xmlns:a16="http://schemas.microsoft.com/office/drawing/2014/main" id="{7AFDCCA6-0059-4AD6-A4C5-2EC02B8777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875727" y="5546507"/>
            <a:ext cx="315988" cy="272403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D36CCAC-B11A-45AC-AD69-53AB301EC7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1682" y="1634393"/>
            <a:ext cx="4483251" cy="39173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07F701E-635D-4EA1-BE98-C7A37B9E6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222" y="1835955"/>
            <a:ext cx="3435797" cy="1072378"/>
          </a:xfrm>
        </p:spPr>
        <p:txBody>
          <a:bodyPr anchor="ctr">
            <a:normAutofit/>
          </a:bodyPr>
          <a:lstStyle/>
          <a:p>
            <a:pPr algn="ctr"/>
            <a:r>
              <a:rPr lang="en-US" sz="1400" dirty="0">
                <a:solidFill>
                  <a:srgbClr val="FFFFFE"/>
                </a:solidFill>
              </a:rPr>
              <a:t>  EDUCATION AND TOURISM</a:t>
            </a:r>
            <a:br>
              <a:rPr lang="en-US" sz="1400" dirty="0">
                <a:solidFill>
                  <a:srgbClr val="FFFFFE"/>
                </a:solidFill>
              </a:rPr>
            </a:br>
            <a:r>
              <a:rPr lang="en-US" sz="1400" dirty="0">
                <a:solidFill>
                  <a:srgbClr val="FFFFFE"/>
                </a:solidFill>
              </a:rPr>
              <a:t>           SECTOR IN JAPAN</a:t>
            </a:r>
            <a:br>
              <a:rPr lang="en-US" sz="2300" dirty="0">
                <a:solidFill>
                  <a:srgbClr val="FFFFFE"/>
                </a:solidFill>
              </a:rPr>
            </a:br>
            <a:r>
              <a:rPr lang="en-US" sz="2300" dirty="0">
                <a:solidFill>
                  <a:srgbClr val="FFFFFE"/>
                </a:solidFill>
              </a:rPr>
              <a:t> 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F8DEE82A-2D28-4732-B6E3-CFB544EDB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4900" y="3001004"/>
            <a:ext cx="3773303" cy="204206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FFFFFE"/>
                </a:solidFill>
              </a:rPr>
              <a:t>INVESTMENT OPPORTUNITIES IN THESE 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FFFFFE"/>
                </a:solidFill>
              </a:rPr>
              <a:t>                       TWO SECTORS</a:t>
            </a:r>
          </a:p>
          <a:p>
            <a:pPr marL="0" indent="0">
              <a:buNone/>
            </a:pPr>
            <a:endParaRPr lang="en-US" sz="1600" dirty="0">
              <a:solidFill>
                <a:srgbClr val="FFFFF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593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	COMPARISON WITH CHINA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D5F388E-F000-47C3-9756-5629028CC1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774437"/>
              </p:ext>
            </p:extLst>
          </p:nvPr>
        </p:nvGraphicFramePr>
        <p:xfrm>
          <a:off x="838200" y="1690688"/>
          <a:ext cx="10972800" cy="4948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5028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165" y="1153572"/>
            <a:ext cx="3329069" cy="392201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 dirty="0">
                <a:solidFill>
                  <a:srgbClr val="FFFFFF"/>
                </a:solidFill>
                <a:latin typeface="+mn-lt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430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929" y="629266"/>
            <a:ext cx="5127031" cy="93449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half" idx="4294967295"/>
          </p:nvPr>
        </p:nvSpPr>
        <p:spPr>
          <a:xfrm>
            <a:off x="648930" y="1789043"/>
            <a:ext cx="5127029" cy="506895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en-US" sz="5500" dirty="0"/>
          </a:p>
        </p:txBody>
      </p:sp>
      <p:pic>
        <p:nvPicPr>
          <p:cNvPr id="6" name="Picture Placeholder 5" descr="A group of people looking at a computer&#10;&#10;Description automatically generated">
            <a:extLst>
              <a:ext uri="{FF2B5EF4-FFF2-40B4-BE49-F238E27FC236}">
                <a16:creationId xmlns:a16="http://schemas.microsoft.com/office/drawing/2014/main" id="{5DEC0C53-5DFC-448F-9676-4FDD56822DA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47" r="16693" b="1"/>
          <a:stretch/>
        </p:blipFill>
        <p:spPr>
          <a:xfrm>
            <a:off x="6090613" y="640082"/>
            <a:ext cx="5461724" cy="5577837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401244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FB2B3-37CB-4F43-B074-5149F4A6A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503583"/>
            <a:ext cx="3651467" cy="83488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dirty="0"/>
              <a:t>OBSTACLES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EFEEE5D-6F80-408D-B996-754EEBF2FB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32509" y="1609725"/>
            <a:ext cx="3967887" cy="4343400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endParaRPr lang="en-US" sz="1100" dirty="0"/>
          </a:p>
        </p:txBody>
      </p:sp>
      <p:pic>
        <p:nvPicPr>
          <p:cNvPr id="4" name="Picture 3" descr="A close up of a mans face&#10;&#10;Description automatically generated">
            <a:extLst>
              <a:ext uri="{FF2B5EF4-FFF2-40B4-BE49-F238E27FC236}">
                <a16:creationId xmlns:a16="http://schemas.microsoft.com/office/drawing/2014/main" id="{B174AC87-0D23-412C-B9E1-6B20D6E6E24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9" r="12998"/>
          <a:stretch/>
        </p:blipFill>
        <p:spPr>
          <a:xfrm>
            <a:off x="4639056" y="10"/>
            <a:ext cx="7552944" cy="685799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556194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7048" y="407987"/>
            <a:ext cx="5721484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/>
              <a:t>PROFIT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>
          <a:xfrm>
            <a:off x="5827048" y="1733550"/>
            <a:ext cx="5721484" cy="4716463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sz="1500" dirty="0"/>
          </a:p>
        </p:txBody>
      </p:sp>
      <p:pic>
        <p:nvPicPr>
          <p:cNvPr id="10" name="Picture Placeholder 9" descr="A person on a computer&#10;&#10;Description automatically generated">
            <a:extLst>
              <a:ext uri="{FF2B5EF4-FFF2-40B4-BE49-F238E27FC236}">
                <a16:creationId xmlns:a16="http://schemas.microsoft.com/office/drawing/2014/main" id="{86D7897A-8423-4F7E-8A62-A93BA2A4B973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20" b="10520"/>
          <a:stretch>
            <a:fillRect/>
          </a:stretch>
        </p:blipFill>
        <p:spPr>
          <a:xfrm>
            <a:off x="203400" y="1618456"/>
            <a:ext cx="5510750" cy="4351338"/>
          </a:xfrm>
        </p:spPr>
      </p:pic>
    </p:spTree>
    <p:extLst>
      <p:ext uri="{BB962C8B-B14F-4D97-AF65-F5344CB8AC3E}">
        <p14:creationId xmlns:p14="http://schemas.microsoft.com/office/powerpoint/2010/main" val="2455404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en-US" dirty="0"/>
              <a:t>TOURISM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2141" y="1853295"/>
            <a:ext cx="539336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500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8F6419-FF23-4EB0-B03A-4FC0AAA852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7184" y="3001992"/>
            <a:ext cx="3781051" cy="210037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6" name="Picture 5" descr="A picture containing outdoor, building, train, street&#10;&#10;Description automatically generated">
            <a:extLst>
              <a:ext uri="{FF2B5EF4-FFF2-40B4-BE49-F238E27FC236}">
                <a16:creationId xmlns:a16="http://schemas.microsoft.com/office/drawing/2014/main" id="{B276E20F-A778-4282-BE35-D9138A3070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341" y="499451"/>
            <a:ext cx="4195361" cy="6293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400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8678" y="534016"/>
            <a:ext cx="6586491" cy="1676603"/>
          </a:xfrm>
        </p:spPr>
        <p:txBody>
          <a:bodyPr>
            <a:normAutofit/>
          </a:bodyPr>
          <a:lstStyle/>
          <a:p>
            <a:r>
              <a:rPr lang="en-US" dirty="0"/>
              <a:t>Benefits</a:t>
            </a:r>
          </a:p>
        </p:txBody>
      </p:sp>
      <p:pic>
        <p:nvPicPr>
          <p:cNvPr id="5" name="Picture 4" descr="A large tower with a mountain in the background&#10;&#10;Description automatically generated">
            <a:extLst>
              <a:ext uri="{FF2B5EF4-FFF2-40B4-BE49-F238E27FC236}">
                <a16:creationId xmlns:a16="http://schemas.microsoft.com/office/drawing/2014/main" id="{43530D75-A922-4013-AA68-E202367E316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70" r="-2" b="-2"/>
          <a:stretch/>
        </p:blipFill>
        <p:spPr>
          <a:xfrm>
            <a:off x="-341387" y="142885"/>
            <a:ext cx="4870065" cy="6857990"/>
          </a:xfrm>
          <a:prstGeom prst="rect">
            <a:avLst/>
          </a:prstGeom>
          <a:effectLst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852" y="1971675"/>
            <a:ext cx="5412097" cy="37290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66542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929" y="629266"/>
            <a:ext cx="6586491" cy="167660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dirty="0"/>
              <a:t>OBSTACLES.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>
          <a:xfrm>
            <a:off x="496530" y="2305869"/>
            <a:ext cx="6586489" cy="3785419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sz="1700" dirty="0"/>
          </a:p>
        </p:txBody>
      </p:sp>
      <p:pic>
        <p:nvPicPr>
          <p:cNvPr id="6" name="Picture Placeholder 5" descr="A group of people walking down a street&#10;&#10;Description automatically generated">
            <a:extLst>
              <a:ext uri="{FF2B5EF4-FFF2-40B4-BE49-F238E27FC236}">
                <a16:creationId xmlns:a16="http://schemas.microsoft.com/office/drawing/2014/main" id="{BD86B8FB-7030-4FFF-9DB1-EDF5B91BF11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97" r="13309" b="-1"/>
          <a:stretch/>
        </p:blipFill>
        <p:spPr>
          <a:xfrm>
            <a:off x="7556408" y="10"/>
            <a:ext cx="4635591" cy="685799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426853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8" name="Picture Placeholder 7" descr="A wooden table&#10;&#10;Description automatically generated">
            <a:extLst>
              <a:ext uri="{FF2B5EF4-FFF2-40B4-BE49-F238E27FC236}">
                <a16:creationId xmlns:a16="http://schemas.microsoft.com/office/drawing/2014/main" id="{02F16266-1ACA-465C-8D0C-889D245C47F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23" r="1" b="1"/>
          <a:stretch/>
        </p:blipFill>
        <p:spPr>
          <a:xfrm>
            <a:off x="767555" y="353447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5" name="Arc 14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7048" y="407987"/>
            <a:ext cx="5721484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/>
              <a:t>PROFIT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>
          <a:xfrm>
            <a:off x="5714150" y="1606773"/>
            <a:ext cx="5591175" cy="4351338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56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124</Words>
  <Application>Microsoft Macintosh PowerPoint</Application>
  <PresentationFormat>Widescreen</PresentationFormat>
  <Paragraphs>16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  EDUCATION AND TOURISM            SECTOR IN JAPAN  </vt:lpstr>
      <vt:lpstr>INTRODUCTION</vt:lpstr>
      <vt:lpstr>BENEFITS</vt:lpstr>
      <vt:lpstr>OBSTACLES</vt:lpstr>
      <vt:lpstr>PROFIT</vt:lpstr>
      <vt:lpstr>TOURISM</vt:lpstr>
      <vt:lpstr>Benefits</vt:lpstr>
      <vt:lpstr>OBSTACLES.</vt:lpstr>
      <vt:lpstr>PROFIT</vt:lpstr>
      <vt:lpstr> COMPARISON WITH CHINA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EDUCATION AND TOURISM            SECTOR IN JAPAN  </dc:title>
  <dc:creator>Bieyle Osewe</dc:creator>
  <cp:lastModifiedBy>KI Hoon Suh</cp:lastModifiedBy>
  <cp:revision>11</cp:revision>
  <dcterms:created xsi:type="dcterms:W3CDTF">2020-04-20T13:55:26Z</dcterms:created>
  <dcterms:modified xsi:type="dcterms:W3CDTF">2020-05-04T14:58:28Z</dcterms:modified>
</cp:coreProperties>
</file>